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884D-4D4C-4A8E-B956-782DBCE41BCE}" type="datetimeFigureOut">
              <a:rPr lang="es-MX" smtClean="0"/>
              <a:t>06/10/2014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47F85-4E07-4171-9A11-8AB693C5B495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884D-4D4C-4A8E-B956-782DBCE41BCE}" type="datetimeFigureOut">
              <a:rPr lang="es-MX" smtClean="0"/>
              <a:t>06/10/2014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47F85-4E07-4171-9A11-8AB693C5B495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884D-4D4C-4A8E-B956-782DBCE41BCE}" type="datetimeFigureOut">
              <a:rPr lang="es-MX" smtClean="0"/>
              <a:t>06/10/2014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47F85-4E07-4171-9A11-8AB693C5B495}" type="slidenum">
              <a:rPr lang="es-MX" smtClean="0"/>
              <a:t>‹Nº›</a:t>
            </a:fld>
            <a:endParaRPr lang="es-MX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884D-4D4C-4A8E-B956-782DBCE41BCE}" type="datetimeFigureOut">
              <a:rPr lang="es-MX" smtClean="0"/>
              <a:t>06/10/2014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47F85-4E07-4171-9A11-8AB693C5B49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884D-4D4C-4A8E-B956-782DBCE41BCE}" type="datetimeFigureOut">
              <a:rPr lang="es-MX" smtClean="0"/>
              <a:t>06/10/2014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47F85-4E07-4171-9A11-8AB693C5B495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884D-4D4C-4A8E-B956-782DBCE41BCE}" type="datetimeFigureOut">
              <a:rPr lang="es-MX" smtClean="0"/>
              <a:t>06/10/2014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47F85-4E07-4171-9A11-8AB693C5B49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884D-4D4C-4A8E-B956-782DBCE41BCE}" type="datetimeFigureOut">
              <a:rPr lang="es-MX" smtClean="0"/>
              <a:t>06/10/2014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47F85-4E07-4171-9A11-8AB693C5B495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884D-4D4C-4A8E-B956-782DBCE41BCE}" type="datetimeFigureOut">
              <a:rPr lang="es-MX" smtClean="0"/>
              <a:t>06/10/2014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47F85-4E07-4171-9A11-8AB693C5B495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884D-4D4C-4A8E-B956-782DBCE41BCE}" type="datetimeFigureOut">
              <a:rPr lang="es-MX" smtClean="0"/>
              <a:t>06/10/2014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47F85-4E07-4171-9A11-8AB693C5B495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884D-4D4C-4A8E-B956-782DBCE41BCE}" type="datetimeFigureOut">
              <a:rPr lang="es-MX" smtClean="0"/>
              <a:t>06/10/2014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47F85-4E07-4171-9A11-8AB693C5B495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884D-4D4C-4A8E-B956-782DBCE41BCE}" type="datetimeFigureOut">
              <a:rPr lang="es-MX" smtClean="0"/>
              <a:t>06/10/2014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47F85-4E07-4171-9A11-8AB693C5B49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6C03884D-4D4C-4A8E-B956-782DBCE41BCE}" type="datetimeFigureOut">
              <a:rPr lang="es-MX" smtClean="0"/>
              <a:t>06/10/2014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54047F85-4E07-4171-9A11-8AB693C5B49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tín\Downloads\VIVIR SANO\QUIERO VIVIR SANO-0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096" y="1484784"/>
            <a:ext cx="4013807" cy="460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s-MX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oucester MT Extra Condensed" panose="02030808020601010101" pitchFamily="18" charset="0"/>
              </a:rPr>
              <a:t>H. AYUNTAMIENTO DE EMPALME, SONORA</a:t>
            </a:r>
            <a:endParaRPr lang="es-MX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oucester MT Extra Condensed" panose="02030808020601010101" pitchFamily="18" charset="0"/>
            </a:endParaRPr>
          </a:p>
        </p:txBody>
      </p:sp>
      <p:pic>
        <p:nvPicPr>
          <p:cNvPr id="1027" name="Picture 3" descr="C:\Users\Martín\Downloads\VIVIR SANO\QUIERO VIVIR SANO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301208"/>
            <a:ext cx="8208912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84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2200" b="1" dirty="0">
                <a:solidFill>
                  <a:schemeClr val="bg2">
                    <a:lumMod val="10000"/>
                  </a:schemeClr>
                </a:solidFill>
              </a:rPr>
              <a:t>PROGRAMA: </a:t>
            </a:r>
            <a:r>
              <a:rPr lang="es-MX" sz="31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“QUIERO VIVIR SANO”</a:t>
            </a:r>
            <a:r>
              <a:rPr lang="es-MX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MX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 DE APOYO </a:t>
            </a:r>
            <a:r>
              <a:rPr lang="es-MX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3:</a:t>
            </a:r>
            <a:endParaRPr lang="es-MX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947555"/>
            <a:ext cx="849694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17033"/>
            <a:ext cx="8640960" cy="10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6" y="4728444"/>
            <a:ext cx="8892481" cy="172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339752" y="2132856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PULSERA DE LA SALUD</a:t>
            </a:r>
            <a:endParaRPr lang="es-MX" sz="24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10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Promovemos con el ejemplo:</a:t>
            </a:r>
            <a:endParaRPr lang="es-MX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5112568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67518"/>
            <a:ext cx="5688632" cy="498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27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dirty="0" smtClean="0">
                <a:solidFill>
                  <a:schemeClr val="accent2">
                    <a:lumMod val="50000"/>
                  </a:schemeClr>
                </a:solidFill>
              </a:rPr>
              <a:t>Con  acciones de </a:t>
            </a:r>
            <a:r>
              <a:rPr lang="es-MX" sz="54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Salud </a:t>
            </a:r>
            <a:r>
              <a:rPr lang="es-MX" sz="3600" dirty="0" smtClean="0">
                <a:solidFill>
                  <a:schemeClr val="accent2">
                    <a:lumMod val="50000"/>
                  </a:schemeClr>
                </a:solidFill>
              </a:rPr>
              <a:t>seguimos:</a:t>
            </a:r>
            <a:endParaRPr lang="es-MX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49" y="1469124"/>
            <a:ext cx="7123113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78" y="5851939"/>
            <a:ext cx="8443478" cy="97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5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sz="2700" b="1" dirty="0" smtClean="0">
                <a:solidFill>
                  <a:schemeClr val="bg2">
                    <a:lumMod val="10000"/>
                  </a:schemeClr>
                </a:solidFill>
              </a:rPr>
              <a:t>EJE RECTOR: </a:t>
            </a:r>
            <a:r>
              <a:rPr lang="es-MX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UN EMPALME SANO</a:t>
            </a:r>
            <a:br>
              <a:rPr lang="es-MX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0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Proveer a los empalmenses de las opciones necesarias para la consolidación de un entorno limpio, sano y armónico , tanto en lo personal como en lo comunitario.</a:t>
            </a:r>
            <a:endParaRPr lang="es-MX" sz="20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ctr"/>
            <a:r>
              <a:rPr lang="es-MX" b="1" dirty="0" smtClean="0"/>
              <a:t>CREACIÓN DE LA </a:t>
            </a:r>
          </a:p>
          <a:p>
            <a:endParaRPr lang="es-MX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4"/>
          </p:nvPr>
        </p:nvSpPr>
        <p:spPr>
          <a:xfrm>
            <a:off x="4645152" y="2276872"/>
            <a:ext cx="3822192" cy="4176464"/>
          </a:xfrm>
        </p:spPr>
        <p:txBody>
          <a:bodyPr>
            <a:normAutofit lnSpcReduction="10000"/>
          </a:bodyPr>
          <a:lstStyle/>
          <a:p>
            <a:pPr algn="ctr"/>
            <a:r>
              <a:rPr lang="es-MX" sz="2000" b="1" dirty="0" smtClean="0"/>
              <a:t>DR. MARCELINO NORIEGA GASTELUM</a:t>
            </a:r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 smtClean="0"/>
          </a:p>
          <a:p>
            <a:endParaRPr lang="es-MX" dirty="0"/>
          </a:p>
          <a:p>
            <a:pPr algn="ctr"/>
            <a:endParaRPr lang="es-MX" sz="2000" dirty="0" smtClean="0"/>
          </a:p>
          <a:p>
            <a:pPr algn="ctr"/>
            <a:endParaRPr lang="es-MX" sz="2000" dirty="0"/>
          </a:p>
          <a:p>
            <a:pPr algn="ctr"/>
            <a:r>
              <a:rPr lang="es-MX" sz="1600" dirty="0" smtClean="0"/>
              <a:t>TITULAR DE ESTA DEPENDENCIA</a:t>
            </a:r>
            <a:endParaRPr lang="es-MX" sz="1600" dirty="0"/>
          </a:p>
        </p:txBody>
      </p:sp>
      <p:pic>
        <p:nvPicPr>
          <p:cNvPr id="2050" name="Picture 2" descr="C:\Users\Martín\Downloads\VIVIR SANO\QUIERO VIVIR SANO-0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212976"/>
            <a:ext cx="316835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artín\Downloads\VIVIR SANO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996952"/>
            <a:ext cx="3673131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06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872067" y="1844824"/>
            <a:ext cx="8020413" cy="4281339"/>
          </a:xfrm>
        </p:spPr>
        <p:txBody>
          <a:bodyPr/>
          <a:lstStyle/>
          <a:p>
            <a:pPr algn="just"/>
            <a:r>
              <a:rPr lang="es-MX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OBJETIVO: </a:t>
            </a:r>
            <a:r>
              <a:rPr lang="es-MX" sz="1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Detectar en la población de educación básica, casos de sobre peso, obesidad, desnutrición y diabetes, con el propósito de darles el debido seguimiento, así como en la consecución de jornadas de educación  preventiva.</a:t>
            </a:r>
          </a:p>
          <a:p>
            <a:pPr marL="0" indent="0" algn="just">
              <a:buNone/>
            </a:pPr>
            <a:endParaRPr lang="es-MX" sz="18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800" b="1" dirty="0" smtClean="0">
                <a:solidFill>
                  <a:schemeClr val="bg2">
                    <a:lumMod val="10000"/>
                  </a:schemeClr>
                </a:solidFill>
              </a:rPr>
              <a:t>PROGRAMA: </a:t>
            </a:r>
            <a:r>
              <a:rPr lang="es-MX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“QUIERO VIVIR SANO”</a:t>
            </a:r>
            <a:endParaRPr lang="es-MX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Martín\Downloads\VIVIR SANO\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068960"/>
            <a:ext cx="6480720" cy="349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18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000" b="1" dirty="0">
                <a:solidFill>
                  <a:schemeClr val="bg2">
                    <a:lumMod val="10000"/>
                  </a:schemeClr>
                </a:solidFill>
              </a:rPr>
              <a:t>PROGRAMA: </a:t>
            </a:r>
            <a:r>
              <a:rPr lang="es-MX" sz="31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“QUIERO VIVIR SANO</a:t>
            </a:r>
            <a:r>
              <a:rPr lang="es-MX" sz="31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es-MX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MX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RESULTADOS:</a:t>
            </a:r>
            <a:endParaRPr lang="es-MX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POBLACIÓN ATENDIDA:</a:t>
            </a:r>
            <a:endParaRPr lang="es-MX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algn="just"/>
            <a:r>
              <a:rPr lang="es-MX" sz="2400" b="1" dirty="0" smtClean="0">
                <a:latin typeface="Gill Sans MT Condensed" panose="020B0506020104020203" pitchFamily="34" charset="0"/>
              </a:rPr>
              <a:t>90% </a:t>
            </a:r>
            <a:r>
              <a:rPr lang="es-MX" sz="1800" dirty="0" smtClean="0">
                <a:latin typeface="Gill Sans MT Condensed" panose="020B0506020104020203" pitchFamily="34" charset="0"/>
              </a:rPr>
              <a:t>DE LAS INSTITUCIONES  DE EDUCACIÓN PRIMARIA ASENTADAS EN EL MUNICIPIO.</a:t>
            </a:r>
          </a:p>
          <a:p>
            <a:pPr algn="just"/>
            <a:r>
              <a:rPr lang="es-MX" sz="2400" b="1" dirty="0" smtClean="0">
                <a:latin typeface="Gill Sans MT Condensed" panose="020B0506020104020203" pitchFamily="34" charset="0"/>
              </a:rPr>
              <a:t>4,000 </a:t>
            </a:r>
            <a:r>
              <a:rPr lang="es-MX" sz="1800" dirty="0" smtClean="0">
                <a:latin typeface="Gill Sans MT Condensed" panose="020B0506020104020203" pitchFamily="34" charset="0"/>
              </a:rPr>
              <a:t>ALUMNOS Y ALUMNAS HAN PARTICIPADO EN LAS ACTIVIDADES DEL PROGRAMA.</a:t>
            </a:r>
          </a:p>
          <a:p>
            <a:pPr algn="just"/>
            <a:r>
              <a:rPr lang="es-MX" sz="2400" b="1" dirty="0" smtClean="0">
                <a:latin typeface="Gill Sans MT Condensed" panose="020B0506020104020203" pitchFamily="34" charset="0"/>
              </a:rPr>
              <a:t>242 </a:t>
            </a:r>
            <a:r>
              <a:rPr lang="es-MX" sz="1800" dirty="0" smtClean="0">
                <a:latin typeface="Gill Sans MT Condensed" panose="020B0506020104020203" pitchFamily="34" charset="0"/>
              </a:rPr>
              <a:t>DOCENTES SE HAN SUMADO A LAS JORNADAS DE TRABAJO.</a:t>
            </a:r>
          </a:p>
          <a:p>
            <a:pPr algn="just"/>
            <a:r>
              <a:rPr lang="es-MX" sz="2400" b="1" dirty="0" smtClean="0">
                <a:latin typeface="Gill Sans MT Condensed" panose="020B0506020104020203" pitchFamily="34" charset="0"/>
              </a:rPr>
              <a:t>2,708</a:t>
            </a:r>
            <a:r>
              <a:rPr lang="es-MX" sz="1800" dirty="0" smtClean="0">
                <a:latin typeface="Gill Sans MT Condensed" panose="020B0506020104020203" pitchFamily="34" charset="0"/>
              </a:rPr>
              <a:t> PADRES Y MADRES DE FAMILIA SON PARTE ACTIVA DE LAS ACCIONES REALIZADAS.</a:t>
            </a:r>
            <a:endParaRPr lang="es-MX" sz="1800" dirty="0">
              <a:latin typeface="Gill Sans MT Condensed" panose="020B0506020104020203" pitchFamily="34" charset="0"/>
            </a:endParaRP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MX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CASOS DETECTADOS:</a:t>
            </a:r>
            <a:endParaRPr lang="es-MX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4" y="3429000"/>
            <a:ext cx="4175447" cy="2697163"/>
          </a:xfrm>
        </p:spPr>
        <p:txBody>
          <a:bodyPr/>
          <a:lstStyle/>
          <a:p>
            <a:r>
              <a:rPr lang="es-MX" sz="3200" b="1" dirty="0" smtClean="0"/>
              <a:t>52 </a:t>
            </a:r>
            <a:r>
              <a:rPr lang="es-MX" dirty="0" smtClean="0"/>
              <a:t>NIÑOS(AS) CON </a:t>
            </a:r>
            <a:r>
              <a:rPr lang="es-MX" b="1" dirty="0" smtClean="0"/>
              <a:t>SOBRE PESO</a:t>
            </a:r>
          </a:p>
          <a:p>
            <a:r>
              <a:rPr lang="es-MX" sz="3200" b="1" dirty="0" smtClean="0"/>
              <a:t>21</a:t>
            </a:r>
            <a:r>
              <a:rPr lang="es-MX" dirty="0" smtClean="0"/>
              <a:t> NIÑOS(AS) CON </a:t>
            </a:r>
            <a:r>
              <a:rPr lang="es-MX" b="1" dirty="0" smtClean="0"/>
              <a:t>OBESIDAD</a:t>
            </a:r>
          </a:p>
          <a:p>
            <a:r>
              <a:rPr lang="es-MX" sz="3200" b="1" dirty="0" smtClean="0"/>
              <a:t>12 </a:t>
            </a:r>
            <a:r>
              <a:rPr lang="es-MX" dirty="0" smtClean="0"/>
              <a:t>NIÑOS(AS) CON </a:t>
            </a:r>
            <a:r>
              <a:rPr lang="es-MX" b="1" dirty="0" smtClean="0"/>
              <a:t>DESNUTRICIÓN TIPO I</a:t>
            </a:r>
          </a:p>
          <a:p>
            <a:r>
              <a:rPr lang="es-MX" sz="3200" b="1" dirty="0" smtClean="0"/>
              <a:t>1</a:t>
            </a:r>
            <a:r>
              <a:rPr lang="es-MX" dirty="0" smtClean="0"/>
              <a:t> NIÑO CON </a:t>
            </a:r>
            <a:r>
              <a:rPr lang="es-MX" b="1" dirty="0" smtClean="0"/>
              <a:t>DIABETES JUVENIL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297596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 tmFilter="0,0; .5, 1; 1, 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 tmFilter="0,0; .5, 1; 1, 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 tmFilter="0,0; .5, 1; 1, 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200" b="1" dirty="0">
                <a:solidFill>
                  <a:schemeClr val="bg2">
                    <a:lumMod val="10000"/>
                  </a:schemeClr>
                </a:solidFill>
              </a:rPr>
              <a:t>PROGRAMA: </a:t>
            </a:r>
            <a:r>
              <a:rPr lang="es-MX" sz="31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“QUIERO VIVIR SANO”</a:t>
            </a:r>
            <a:r>
              <a:rPr lang="es-MX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MX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 DE APOYO 1:</a:t>
            </a:r>
            <a:endParaRPr lang="es-MX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2808312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65281"/>
            <a:ext cx="2808313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484784"/>
            <a:ext cx="2808312" cy="502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377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200" b="1" dirty="0">
                <a:solidFill>
                  <a:schemeClr val="bg2">
                    <a:lumMod val="10000"/>
                  </a:schemeClr>
                </a:solidFill>
              </a:rPr>
              <a:t>PROGRAMA: </a:t>
            </a:r>
            <a:r>
              <a:rPr lang="es-MX" sz="31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“QUIERO VIVIR SANO”</a:t>
            </a:r>
            <a:r>
              <a:rPr lang="es-MX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MX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 DE </a:t>
            </a:r>
            <a:r>
              <a:rPr lang="es-MX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APOYO 1 </a:t>
            </a:r>
            <a:r>
              <a:rPr lang="es-MX" sz="1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continuación</a:t>
            </a:r>
            <a:r>
              <a:rPr lang="es-MX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s-MX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2755669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331" y="1556792"/>
            <a:ext cx="2932963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294" y="1574126"/>
            <a:ext cx="2810643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83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200" b="1" dirty="0">
                <a:solidFill>
                  <a:schemeClr val="bg2">
                    <a:lumMod val="10000"/>
                  </a:schemeClr>
                </a:solidFill>
              </a:rPr>
              <a:t>PROGRAMA: </a:t>
            </a:r>
            <a:r>
              <a:rPr lang="es-MX" sz="31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“QUIERO VIVIR SANO”</a:t>
            </a:r>
            <a:r>
              <a:rPr lang="es-MX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MX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 DE </a:t>
            </a:r>
            <a:r>
              <a:rPr lang="es-MX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APOYO 2:</a:t>
            </a:r>
            <a:endParaRPr lang="es-MX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2952328" cy="513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628800"/>
            <a:ext cx="2808312" cy="513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628800"/>
            <a:ext cx="2527871" cy="513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65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2200" b="1" dirty="0">
                <a:solidFill>
                  <a:schemeClr val="bg2">
                    <a:lumMod val="10000"/>
                  </a:schemeClr>
                </a:solidFill>
              </a:rPr>
              <a:t>PROGRAMA: </a:t>
            </a:r>
            <a:r>
              <a:rPr lang="es-MX" sz="31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“QUIERO VIVIR SANO”</a:t>
            </a:r>
            <a:r>
              <a:rPr lang="es-MX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MX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 DE APOYO </a:t>
            </a:r>
            <a:r>
              <a:rPr lang="es-MX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es-MX" sz="14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continuación</a:t>
            </a:r>
            <a:r>
              <a:rPr lang="es-MX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s-MX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55052"/>
            <a:ext cx="2736304" cy="497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55051"/>
            <a:ext cx="2798043" cy="497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658353"/>
            <a:ext cx="2664296" cy="4979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92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2200" b="1" dirty="0">
                <a:solidFill>
                  <a:schemeClr val="bg2">
                    <a:lumMod val="10000"/>
                  </a:schemeClr>
                </a:solidFill>
              </a:rPr>
              <a:t>PROGRAMA: </a:t>
            </a:r>
            <a:r>
              <a:rPr lang="es-MX" sz="31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“QUIERO VIVIR SANO”</a:t>
            </a:r>
            <a:r>
              <a:rPr lang="es-MX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MX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 DE APOYO 2 </a:t>
            </a:r>
            <a:r>
              <a:rPr lang="es-MX" sz="14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continuación</a:t>
            </a:r>
            <a:r>
              <a:rPr lang="es-MX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s-MX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2952328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577396"/>
            <a:ext cx="3096344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13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rma de onda">
  <a:themeElements>
    <a:clrScheme name="Forma de onda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Forma de onda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orma de onda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108</TotalTime>
  <Words>217</Words>
  <Application>Microsoft Office PowerPoint</Application>
  <PresentationFormat>Presentación en pantalla (4:3)</PresentationFormat>
  <Paragraphs>35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Forma de onda</vt:lpstr>
      <vt:lpstr>H. AYUNTAMIENTO DE EMPALME, SONORA</vt:lpstr>
      <vt:lpstr>EJE RECTOR: POR UN EMPALME SANO Proveer a los empalmenses de las opciones necesarias para la consolidación de un entorno limpio, sano y armónico , tanto en lo personal como en lo comunitario.</vt:lpstr>
      <vt:lpstr>PROGRAMA: “QUIERO VIVIR SANO”</vt:lpstr>
      <vt:lpstr>PROGRAMA: “QUIERO VIVIR SANO” RESULTADOS:</vt:lpstr>
      <vt:lpstr>PROGRAMA: “QUIERO VIVIR SANO” MATERIAL DE APOYO 1:</vt:lpstr>
      <vt:lpstr>PROGRAMA: “QUIERO VIVIR SANO” MATERIAL DE APOYO 1 continuación:</vt:lpstr>
      <vt:lpstr>PROGRAMA: “QUIERO VIVIR SANO” MATERIAL DE APOYO 2:</vt:lpstr>
      <vt:lpstr>PROGRAMA: “QUIERO VIVIR SANO” MATERIAL DE APOYO 2 continuación:</vt:lpstr>
      <vt:lpstr>PROGRAMA: “QUIERO VIVIR SANO” MATERIAL DE APOYO 2 continuación:</vt:lpstr>
      <vt:lpstr>PROGRAMA: “QUIERO VIVIR SANO” MATERIAL DE APOYO 3:</vt:lpstr>
      <vt:lpstr>Promovemos con el ejemplo:</vt:lpstr>
      <vt:lpstr>Con  acciones de Salud seguimos: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H. AYUNTAMIENTO DE EMPALME, SONORA</dc:title>
  <dc:creator>Martín Mexía</dc:creator>
  <cp:lastModifiedBy>Martín Mexía</cp:lastModifiedBy>
  <cp:revision>24</cp:revision>
  <dcterms:created xsi:type="dcterms:W3CDTF">2014-10-07T00:50:41Z</dcterms:created>
  <dcterms:modified xsi:type="dcterms:W3CDTF">2014-10-07T02:38:53Z</dcterms:modified>
</cp:coreProperties>
</file>